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0"/>
  </p:notesMasterIdLst>
  <p:handoutMasterIdLst>
    <p:handoutMasterId r:id="rId91"/>
  </p:handoutMasterIdLst>
  <p:sldIdLst>
    <p:sldId id="681" r:id="rId5"/>
    <p:sldId id="743" r:id="rId6"/>
    <p:sldId id="773" r:id="rId7"/>
    <p:sldId id="817" r:id="rId8"/>
    <p:sldId id="881" r:id="rId9"/>
    <p:sldId id="882" r:id="rId10"/>
    <p:sldId id="744" r:id="rId11"/>
    <p:sldId id="752" r:id="rId12"/>
    <p:sldId id="753" r:id="rId13"/>
    <p:sldId id="892" r:id="rId14"/>
    <p:sldId id="893" r:id="rId15"/>
    <p:sldId id="894" r:id="rId16"/>
    <p:sldId id="758" r:id="rId17"/>
    <p:sldId id="895" r:id="rId18"/>
    <p:sldId id="834" r:id="rId19"/>
    <p:sldId id="835" r:id="rId20"/>
    <p:sldId id="869" r:id="rId21"/>
    <p:sldId id="836" r:id="rId22"/>
    <p:sldId id="837" r:id="rId23"/>
    <p:sldId id="833" r:id="rId24"/>
    <p:sldId id="757" r:id="rId25"/>
    <p:sldId id="888" r:id="rId26"/>
    <p:sldId id="762" r:id="rId27"/>
    <p:sldId id="813" r:id="rId28"/>
    <p:sldId id="761" r:id="rId29"/>
    <p:sldId id="759" r:id="rId30"/>
    <p:sldId id="885" r:id="rId31"/>
    <p:sldId id="696" r:id="rId32"/>
    <p:sldId id="700" r:id="rId33"/>
    <p:sldId id="889" r:id="rId34"/>
    <p:sldId id="890" r:id="rId35"/>
    <p:sldId id="760" r:id="rId36"/>
    <p:sldId id="774" r:id="rId37"/>
    <p:sldId id="829" r:id="rId38"/>
    <p:sldId id="766" r:id="rId39"/>
    <p:sldId id="812" r:id="rId40"/>
    <p:sldId id="884" r:id="rId41"/>
    <p:sldId id="870" r:id="rId42"/>
    <p:sldId id="824" r:id="rId43"/>
    <p:sldId id="819" r:id="rId44"/>
    <p:sldId id="854" r:id="rId45"/>
    <p:sldId id="825" r:id="rId46"/>
    <p:sldId id="820" r:id="rId47"/>
    <p:sldId id="858" r:id="rId48"/>
    <p:sldId id="851" r:id="rId49"/>
    <p:sldId id="826" r:id="rId50"/>
    <p:sldId id="821" r:id="rId51"/>
    <p:sldId id="859" r:id="rId52"/>
    <p:sldId id="852" r:id="rId53"/>
    <p:sldId id="815" r:id="rId54"/>
    <p:sldId id="871" r:id="rId55"/>
    <p:sldId id="770" r:id="rId56"/>
    <p:sldId id="872" r:id="rId57"/>
    <p:sldId id="873" r:id="rId58"/>
    <p:sldId id="875" r:id="rId59"/>
    <p:sldId id="876" r:id="rId60"/>
    <p:sldId id="877" r:id="rId61"/>
    <p:sldId id="878" r:id="rId62"/>
    <p:sldId id="879" r:id="rId63"/>
    <p:sldId id="880" r:id="rId64"/>
    <p:sldId id="771" r:id="rId65"/>
    <p:sldId id="903" r:id="rId66"/>
    <p:sldId id="883" r:id="rId67"/>
    <p:sldId id="886" r:id="rId68"/>
    <p:sldId id="916" r:id="rId69"/>
    <p:sldId id="904" r:id="rId70"/>
    <p:sldId id="907" r:id="rId71"/>
    <p:sldId id="898" r:id="rId72"/>
    <p:sldId id="905" r:id="rId73"/>
    <p:sldId id="906" r:id="rId74"/>
    <p:sldId id="908" r:id="rId75"/>
    <p:sldId id="900" r:id="rId76"/>
    <p:sldId id="909" r:id="rId77"/>
    <p:sldId id="910" r:id="rId78"/>
    <p:sldId id="911" r:id="rId79"/>
    <p:sldId id="902" r:id="rId80"/>
    <p:sldId id="912" r:id="rId81"/>
    <p:sldId id="899" r:id="rId82"/>
    <p:sldId id="913" r:id="rId83"/>
    <p:sldId id="901" r:id="rId84"/>
    <p:sldId id="861" r:id="rId85"/>
    <p:sldId id="915" r:id="rId86"/>
    <p:sldId id="806" r:id="rId87"/>
    <p:sldId id="891" r:id="rId88"/>
    <p:sldId id="917" r:id="rId89"/>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92"/>
            <p14:sldId id="893"/>
            <p14:sldId id="894"/>
            <p14:sldId id="758"/>
            <p14:sldId id="895"/>
            <p14:sldId id="834"/>
            <p14:sldId id="835"/>
            <p14:sldId id="869"/>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903"/>
            <p14:sldId id="883"/>
            <p14:sldId id="886"/>
            <p14:sldId id="916"/>
            <p14:sldId id="904"/>
            <p14:sldId id="907"/>
            <p14:sldId id="898"/>
            <p14:sldId id="905"/>
            <p14:sldId id="906"/>
            <p14:sldId id="908"/>
            <p14:sldId id="900"/>
            <p14:sldId id="909"/>
            <p14:sldId id="910"/>
            <p14:sldId id="911"/>
            <p14:sldId id="902"/>
            <p14:sldId id="912"/>
            <p14:sldId id="899"/>
            <p14:sldId id="913"/>
            <p14:sldId id="901"/>
            <p14:sldId id="861"/>
            <p14:sldId id="915"/>
            <p14:sldId id="806"/>
            <p14:sldId id="891"/>
            <p14:sldId id="9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327"/>
    <a:srgbClr val="7EBEFF"/>
    <a:srgbClr val="000000"/>
    <a:srgbClr val="122D46"/>
    <a:srgbClr val="08174D"/>
    <a:srgbClr val="5A6489"/>
    <a:srgbClr val="FF5960"/>
    <a:srgbClr val="003F7F"/>
    <a:srgbClr val="548235"/>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72491" autoAdjust="0"/>
  </p:normalViewPr>
  <p:slideViewPr>
    <p:cSldViewPr snapToGrid="0">
      <p:cViewPr varScale="1">
        <p:scale>
          <a:sx n="56" d="100"/>
          <a:sy n="56" d="100"/>
        </p:scale>
        <p:origin x="180" y="7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21/01/2024</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21/01/2024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48</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49</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50</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3943290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455119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24627080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2875722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1818608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26980371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297569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4064585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3895615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412770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22071733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15382897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37022673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25638179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8996927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42005685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2021316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21/01/2024</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21/01/2024</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3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hart" Target="../charts/chart3.xml"/><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4.xml"/><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5.xml"/><Relationship Id="rId7"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hart" Target="../charts/chart6.xml"/><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7.xml"/><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8.xml"/><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1.png"/><Relationship Id="rId7"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7"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github.com/AxaFrance/slight-capture" TargetMode="External"/><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69187" y="6086375"/>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2023</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
        <p:nvSpPr>
          <p:cNvPr id="4" name="Rectangle 3">
            <a:extLst>
              <a:ext uri="{FF2B5EF4-FFF2-40B4-BE49-F238E27FC236}">
                <a16:creationId xmlns:a16="http://schemas.microsoft.com/office/drawing/2014/main" id="{6FE97F52-FBDD-4F3C-3B1F-C1D0480CB2C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0030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59FB962B-D21A-1A09-90E3-00187CD76C75}"/>
              </a:ext>
            </a:extLst>
          </p:cNvPr>
          <p:cNvSpPr/>
          <p:nvPr/>
        </p:nvSpPr>
        <p:spPr>
          <a:xfrm>
            <a:off x="-53169" y="6356773"/>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5"/>
          <a:stretch>
            <a:fillRect/>
          </a:stretch>
        </p:blipFill>
        <p:spPr>
          <a:xfrm rot="5400000">
            <a:off x="11298176" y="6000037"/>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9402645" y="6539564"/>
            <a:ext cx="2736186" cy="307777"/>
          </a:xfrm>
          <a:prstGeom prst="rect">
            <a:avLst/>
          </a:prstGeom>
          <a:noFill/>
        </p:spPr>
        <p:txBody>
          <a:bodyPr wrap="square" rtlCol="0">
            <a:spAutoFit/>
          </a:bodyPr>
          <a:lstStyle/>
          <a:p>
            <a:r>
              <a:rPr lang="en-US" sz="1400" dirty="0"/>
              <a:t>Source : François Chollet</a:t>
            </a:r>
          </a:p>
        </p:txBody>
      </p:sp>
    </p:spTree>
    <p:extLst>
      <p:ext uri="{BB962C8B-B14F-4D97-AF65-F5344CB8AC3E}">
        <p14:creationId xmlns:p14="http://schemas.microsoft.com/office/powerpoint/2010/main" val="53224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98623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480453"/>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480452"/>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239489"/>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71883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2">
                    <a:lumMod val="25000"/>
                  </a:schemeClr>
                </a:solidFill>
              </a:rPr>
              <a:t>Ecotag</a:t>
            </a: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
        <p:nvSpPr>
          <p:cNvPr id="2" name="Rectangle 1">
            <a:extLst>
              <a:ext uri="{FF2B5EF4-FFF2-40B4-BE49-F238E27FC236}">
                <a16:creationId xmlns:a16="http://schemas.microsoft.com/office/drawing/2014/main" id="{604AE102-2AAB-4374-16BB-3178F51707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4386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F28889-36A4-4C14-B751-F6C3677C828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10" name="Image 9">
            <a:extLst>
              <a:ext uri="{FF2B5EF4-FFF2-40B4-BE49-F238E27FC236}">
                <a16:creationId xmlns:a16="http://schemas.microsoft.com/office/drawing/2014/main" id="{432111BD-56E3-480F-B447-DF71CB562E85}"/>
              </a:ext>
            </a:extLst>
          </p:cNvPr>
          <p:cNvPicPr>
            <a:picLocks noChangeAspect="1"/>
          </p:cNvPicPr>
          <p:nvPr/>
        </p:nvPicPr>
        <p:blipFill>
          <a:blip r:embed="rId2"/>
          <a:stretch>
            <a:fillRect/>
          </a:stretch>
        </p:blipFill>
        <p:spPr>
          <a:xfrm>
            <a:off x="3078601" y="315992"/>
            <a:ext cx="531587" cy="436347"/>
          </a:xfrm>
          <a:prstGeom prst="rect">
            <a:avLst/>
          </a:prstGeom>
        </p:spPr>
      </p:pic>
      <p:sp>
        <p:nvSpPr>
          <p:cNvPr id="11" name="ZoneTexte 10">
            <a:extLst>
              <a:ext uri="{FF2B5EF4-FFF2-40B4-BE49-F238E27FC236}">
                <a16:creationId xmlns:a16="http://schemas.microsoft.com/office/drawing/2014/main" id="{1F9E0EA9-5341-4252-AD1F-3202B5C6F9D8}"/>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13" name="Connecteur droit avec flèche 26">
            <a:extLst>
              <a:ext uri="{FF2B5EF4-FFF2-40B4-BE49-F238E27FC236}">
                <a16:creationId xmlns:a16="http://schemas.microsoft.com/office/drawing/2014/main" id="{675B7B76-A27C-471A-896A-EE9DA59C0B37}"/>
              </a:ext>
            </a:extLst>
          </p:cNvPr>
          <p:cNvCxnSpPr>
            <a:cxnSpLocks/>
            <a:stCxn id="33" idx="0"/>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26">
            <a:extLst>
              <a:ext uri="{FF2B5EF4-FFF2-40B4-BE49-F238E27FC236}">
                <a16:creationId xmlns:a16="http://schemas.microsoft.com/office/drawing/2014/main" id="{49C5D7D8-79F9-4A8E-AFE4-2E7774B6CD16}"/>
              </a:ext>
            </a:extLst>
          </p:cNvPr>
          <p:cNvCxnSpPr>
            <a:cxnSpLocks/>
            <a:stCxn id="2" idx="1"/>
            <a:endCxn id="7" idx="0"/>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40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585694BF-8519-6B26-A26F-5003D91AC136}"/>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CAF31EFE-A66F-BE55-8842-E7682582A6B6}"/>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0B1258AE-1AAC-F65B-CF5E-3CA6714F6ABA}"/>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5" name="Connecteur droit avec flèche 26">
            <a:extLst>
              <a:ext uri="{FF2B5EF4-FFF2-40B4-BE49-F238E27FC236}">
                <a16:creationId xmlns:a16="http://schemas.microsoft.com/office/drawing/2014/main" id="{D917B58E-D327-69E6-DCC1-534C95A7ED88}"/>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Connecteur droit avec flèche 26">
            <a:extLst>
              <a:ext uri="{FF2B5EF4-FFF2-40B4-BE49-F238E27FC236}">
                <a16:creationId xmlns:a16="http://schemas.microsoft.com/office/drawing/2014/main" id="{A50CFB52-9179-B512-C419-344432FA33E6}"/>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49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EE7A450-44C4-8778-5BE1-88CEDB154A9D}"/>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73370640-12DE-4C68-E8CA-22C319E5ED6B}"/>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DF5D96A3-7C89-3FCC-E4D3-395C0F26B1FC}"/>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B2B7133A-6FF0-9755-B8F8-3FBF35BD01D9}"/>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31225DB3-87E9-D27D-28D6-E8B6A80F321E}"/>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1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47E9903E-796E-715E-6943-B23A313F407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E781F05A-E766-BEB4-C9CC-C757C1968A57}"/>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9334335B-E067-DBE2-8C9A-28D6EBBAA4FF}"/>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0CE71225-7501-9C4B-6C3F-FC4D0C45DC92}"/>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B5EFC8C0-521A-4428-D995-6BBC0C8ADB0D}"/>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37852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92258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70965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10717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148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7114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2700 € / month</a:t>
                      </a:r>
                    </a:p>
                    <a:p>
                      <a:pPr algn="ctr"/>
                      <a:endParaRPr lang="en-US" sz="4000" noProof="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24411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10089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16392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6075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144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a:t>
            </a:r>
            <a:r>
              <a:rPr lang="en-US" sz="2000" dirty="0" err="1">
                <a:solidFill>
                  <a:schemeClr val="bg1">
                    <a:lumMod val="50000"/>
                  </a:schemeClr>
                </a:solidFill>
              </a:rPr>
              <a:t>Guillaule</a:t>
            </a:r>
            <a:r>
              <a:rPr lang="en-US" sz="2000" dirty="0">
                <a:solidFill>
                  <a:schemeClr val="bg1">
                    <a:lumMod val="50000"/>
                  </a:schemeClr>
                </a:solidFill>
              </a:rPr>
              <a:t> Chervet</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42887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a:t>
            </a:r>
          </a:p>
        </p:txBody>
      </p:sp>
    </p:spTree>
    <p:extLst>
      <p:ext uri="{BB962C8B-B14F-4D97-AF65-F5344CB8AC3E}">
        <p14:creationId xmlns:p14="http://schemas.microsoft.com/office/powerpoint/2010/main" val="1569333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09875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46521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85368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624245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147234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cxnSp>
        <p:nvCxnSpPr>
          <p:cNvPr id="5" name="Connecteur droit 4">
            <a:extLst>
              <a:ext uri="{FF2B5EF4-FFF2-40B4-BE49-F238E27FC236}">
                <a16:creationId xmlns:a16="http://schemas.microsoft.com/office/drawing/2014/main" id="{E272A4C4-5516-46BB-4E14-D3F09464D55B}"/>
              </a:ext>
            </a:extLst>
          </p:cNvPr>
          <p:cNvCxnSpPr>
            <a:cxnSpLocks/>
          </p:cNvCxnSpPr>
          <p:nvPr/>
        </p:nvCxnSpPr>
        <p:spPr>
          <a:xfrm flipV="1">
            <a:off x="143219" y="2587028"/>
            <a:ext cx="2793138" cy="1011511"/>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A63F7A4D-C56D-87DA-DDC3-521A142A14DC}"/>
              </a:ext>
            </a:extLst>
          </p:cNvPr>
          <p:cNvSpPr txBox="1"/>
          <p:nvPr/>
        </p:nvSpPr>
        <p:spPr>
          <a:xfrm rot="20774541">
            <a:off x="1777844" y="2971387"/>
            <a:ext cx="1107996" cy="707886"/>
          </a:xfrm>
          <a:prstGeom prst="rect">
            <a:avLst/>
          </a:prstGeom>
          <a:solidFill>
            <a:schemeClr val="bg1"/>
          </a:solidFill>
          <a:ln>
            <a:solidFill>
              <a:schemeClr val="accent1">
                <a:lumMod val="75000"/>
              </a:schemeClr>
            </a:solidFill>
          </a:ln>
        </p:spPr>
        <p:txBody>
          <a:bodyPr wrap="none" rtlCol="0">
            <a:spAutoFit/>
          </a:bodyPr>
          <a:lstStyle/>
          <a:p>
            <a:r>
              <a:rPr kumimoji="0" lang="en-US" sz="4000" b="0" i="0" u="none" strike="noStrike" kern="1200" cap="none" spc="0" normalizeH="0" baseline="0" noProof="0" dirty="0">
                <a:ln>
                  <a:noFill/>
                </a:ln>
                <a:solidFill>
                  <a:srgbClr val="FF0000"/>
                </a:solidFill>
                <a:effectLst/>
                <a:uLnTx/>
                <a:uFillTx/>
                <a:latin typeface="Franklin Gothic Medium" panose="020B0603020102020204"/>
                <a:ea typeface="+mj-ea"/>
                <a:cs typeface="+mj-cs"/>
              </a:rPr>
              <a:t>LLM</a:t>
            </a:r>
            <a:endParaRPr lang="fr-FR" dirty="0">
              <a:solidFill>
                <a:srgbClr val="FF0000"/>
              </a:solidFill>
            </a:endParaRPr>
          </a:p>
        </p:txBody>
      </p:sp>
      <p:cxnSp>
        <p:nvCxnSpPr>
          <p:cNvPr id="10" name="Connecteur droit 9">
            <a:extLst>
              <a:ext uri="{FF2B5EF4-FFF2-40B4-BE49-F238E27FC236}">
                <a16:creationId xmlns:a16="http://schemas.microsoft.com/office/drawing/2014/main" id="{4E4EA669-9330-7EA5-B8F4-9AC2406612B7}"/>
              </a:ext>
            </a:extLst>
          </p:cNvPr>
          <p:cNvCxnSpPr>
            <a:cxnSpLocks/>
          </p:cNvCxnSpPr>
          <p:nvPr/>
        </p:nvCxnSpPr>
        <p:spPr>
          <a:xfrm flipV="1">
            <a:off x="8515679" y="3264679"/>
            <a:ext cx="2634430" cy="536189"/>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7563BEFD-D6CA-853F-1231-A35113FF1358}"/>
              </a:ext>
            </a:extLst>
          </p:cNvPr>
          <p:cNvSpPr txBox="1"/>
          <p:nvPr/>
        </p:nvSpPr>
        <p:spPr>
          <a:xfrm>
            <a:off x="9568202" y="3778165"/>
            <a:ext cx="830677" cy="523220"/>
          </a:xfrm>
          <a:prstGeom prst="rect">
            <a:avLst/>
          </a:prstGeom>
          <a:solidFill>
            <a:schemeClr val="bg1"/>
          </a:solidFill>
          <a:ln>
            <a:solidFill>
              <a:schemeClr val="accent1">
                <a:lumMod val="75000"/>
              </a:schemeClr>
            </a:solidFill>
          </a:ln>
        </p:spPr>
        <p:txBody>
          <a:bodyPr wrap="none" rtlCol="0">
            <a:spAutoFit/>
          </a:bodyPr>
          <a:lstStyle/>
          <a:p>
            <a:r>
              <a:rPr kumimoji="0" lang="en-US" sz="2800" b="0" i="0" u="none" strike="noStrike" kern="1200" cap="none" spc="0" normalizeH="0" baseline="0" noProof="0" dirty="0">
                <a:ln>
                  <a:noFill/>
                </a:ln>
                <a:solidFill>
                  <a:srgbClr val="FF0000"/>
                </a:solidFill>
                <a:effectLst/>
                <a:uLnTx/>
                <a:uFillTx/>
                <a:latin typeface="Franklin Gothic Medium" panose="020B0603020102020204"/>
                <a:ea typeface="+mj-ea"/>
                <a:cs typeface="+mj-cs"/>
              </a:rPr>
              <a:t>LLM</a:t>
            </a:r>
            <a:endParaRPr lang="fr-FR" sz="1200" dirty="0">
              <a:solidFill>
                <a:srgbClr val="FF0000"/>
              </a:solidFill>
            </a:endParaRPr>
          </a:p>
        </p:txBody>
      </p:sp>
    </p:spTree>
    <p:extLst>
      <p:ext uri="{BB962C8B-B14F-4D97-AF65-F5344CB8AC3E}">
        <p14:creationId xmlns:p14="http://schemas.microsoft.com/office/powerpoint/2010/main" val="1847660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Do not version code and any data</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240543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5BB009-385A-A046-8F88-AC9FE3E55A5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AD6D851-452F-FFEA-F03C-C0012785C4F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89784D3D-3138-E9ED-2D0E-7764DAB3B040}"/>
              </a:ext>
            </a:extLst>
          </p:cNvPr>
          <p:cNvSpPr txBox="1"/>
          <p:nvPr/>
        </p:nvSpPr>
        <p:spPr>
          <a:xfrm>
            <a:off x="5732240" y="5587477"/>
            <a:ext cx="6166338" cy="646331"/>
          </a:xfrm>
          <a:prstGeom prst="rect">
            <a:avLst/>
          </a:prstGeom>
          <a:noFill/>
        </p:spPr>
        <p:txBody>
          <a:bodyPr wrap="square">
            <a:spAutoFit/>
          </a:bodyPr>
          <a:lstStyle/>
          <a:p>
            <a:pPr algn="ctr"/>
            <a:r>
              <a:rPr lang="fr-FR" dirty="0">
                <a:solidFill>
                  <a:srgbClr val="A31515"/>
                </a:solidFill>
                <a:latin typeface="Courier New" panose="02070309020205020404" pitchFamily="49" charset="0"/>
              </a:rPr>
              <a:t>"une pizzeria avec une porte fermé. Le nom de la pizzeria : C'est mon code"</a:t>
            </a:r>
            <a:endParaRPr lang="fr-FR" dirty="0"/>
          </a:p>
        </p:txBody>
      </p:sp>
      <p:pic>
        <p:nvPicPr>
          <p:cNvPr id="8" name="Image 7">
            <a:extLst>
              <a:ext uri="{FF2B5EF4-FFF2-40B4-BE49-F238E27FC236}">
                <a16:creationId xmlns:a16="http://schemas.microsoft.com/office/drawing/2014/main" id="{D0970EC8-2D89-F55A-3301-D9ABC9CF7A6E}"/>
              </a:ext>
            </a:extLst>
          </p:cNvPr>
          <p:cNvPicPr>
            <a:picLocks noChangeAspect="1"/>
          </p:cNvPicPr>
          <p:nvPr/>
        </p:nvPicPr>
        <p:blipFill>
          <a:blip r:embed="rId2"/>
          <a:stretch>
            <a:fillRect/>
          </a:stretch>
        </p:blipFill>
        <p:spPr>
          <a:xfrm>
            <a:off x="6441831" y="567789"/>
            <a:ext cx="4911969" cy="4911969"/>
          </a:xfrm>
          <a:prstGeom prst="rect">
            <a:avLst/>
          </a:prstGeom>
        </p:spPr>
      </p:pic>
      <p:sp>
        <p:nvSpPr>
          <p:cNvPr id="9" name="Rectangle 8">
            <a:extLst>
              <a:ext uri="{FF2B5EF4-FFF2-40B4-BE49-F238E27FC236}">
                <a16:creationId xmlns:a16="http://schemas.microsoft.com/office/drawing/2014/main" id="{D1EF9B6B-E835-9082-2434-456379935887}"/>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Titre 1">
            <a:extLst>
              <a:ext uri="{FF2B5EF4-FFF2-40B4-BE49-F238E27FC236}">
                <a16:creationId xmlns:a16="http://schemas.microsoft.com/office/drawing/2014/main" id="{15CFB1BC-5DEA-F497-2838-824C149B0D29}"/>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11) Do not share sources</a:t>
            </a:r>
          </a:p>
        </p:txBody>
      </p:sp>
      <p:sp>
        <p:nvSpPr>
          <p:cNvPr id="11" name="Rectangle 10">
            <a:extLst>
              <a:ext uri="{FF2B5EF4-FFF2-40B4-BE49-F238E27FC236}">
                <a16:creationId xmlns:a16="http://schemas.microsoft.com/office/drawing/2014/main" id="{62962C16-8B72-677C-8F12-DA097D2D49F6}"/>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7E40697D-A943-48BA-DDC6-085761187A1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34609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2AAE96-B305-A788-DCA5-80BE5899FE7B}"/>
              </a:ext>
            </a:extLst>
          </p:cNvPr>
          <p:cNvSpPr>
            <a:spLocks noGrp="1"/>
          </p:cNvSpPr>
          <p:nvPr>
            <p:ph idx="1"/>
          </p:nvPr>
        </p:nvSpPr>
        <p:spPr/>
        <p:txBody>
          <a:bodyPr/>
          <a:lstStyle/>
          <a:p>
            <a:endParaRPr lang="fr-FR" dirty="0"/>
          </a:p>
        </p:txBody>
      </p:sp>
      <p:sp>
        <p:nvSpPr>
          <p:cNvPr id="4" name="Ellipse 3">
            <a:extLst>
              <a:ext uri="{FF2B5EF4-FFF2-40B4-BE49-F238E27FC236}">
                <a16:creationId xmlns:a16="http://schemas.microsoft.com/office/drawing/2014/main" id="{81ED2F17-F875-0BC0-3CBC-20005FC012AA}"/>
              </a:ext>
            </a:extLst>
          </p:cNvPr>
          <p:cNvSpPr/>
          <p:nvPr/>
        </p:nvSpPr>
        <p:spPr>
          <a:xfrm>
            <a:off x="4536827" y="410310"/>
            <a:ext cx="3446584" cy="3346938"/>
          </a:xfrm>
          <a:prstGeom prst="ellipse">
            <a:avLst/>
          </a:prstGeom>
          <a:solidFill>
            <a:schemeClr val="accent1">
              <a:lumMod val="60000"/>
              <a:lumOff val="4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9791C743-CF7A-4C42-08FC-7010978A3FC2}"/>
              </a:ext>
            </a:extLst>
          </p:cNvPr>
          <p:cNvSpPr/>
          <p:nvPr/>
        </p:nvSpPr>
        <p:spPr>
          <a:xfrm>
            <a:off x="3485575" y="2058747"/>
            <a:ext cx="3446584" cy="3346938"/>
          </a:xfrm>
          <a:prstGeom prst="ellipse">
            <a:avLst/>
          </a:prstGeom>
          <a:solidFill>
            <a:srgbClr val="00B05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914459CA-5AD9-C0E1-1C0A-B7613E6C7178}"/>
              </a:ext>
            </a:extLst>
          </p:cNvPr>
          <p:cNvSpPr/>
          <p:nvPr/>
        </p:nvSpPr>
        <p:spPr>
          <a:xfrm>
            <a:off x="5505233" y="2058747"/>
            <a:ext cx="3446584" cy="3346938"/>
          </a:xfrm>
          <a:prstGeom prst="ellipse">
            <a:avLst/>
          </a:prstGeom>
          <a:solidFill>
            <a:srgbClr val="0070C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90D4654-4FD3-7D99-7948-5C5AC501732E}"/>
              </a:ext>
            </a:extLst>
          </p:cNvPr>
          <p:cNvSpPr txBox="1"/>
          <p:nvPr/>
        </p:nvSpPr>
        <p:spPr>
          <a:xfrm>
            <a:off x="5505233" y="1021521"/>
            <a:ext cx="1509772" cy="646331"/>
          </a:xfrm>
          <a:prstGeom prst="rect">
            <a:avLst/>
          </a:prstGeom>
          <a:noFill/>
        </p:spPr>
        <p:txBody>
          <a:bodyPr wrap="none" rtlCol="0">
            <a:spAutoFit/>
          </a:bodyPr>
          <a:lstStyle/>
          <a:p>
            <a:r>
              <a:rPr lang="fr-FR" sz="3600" dirty="0">
                <a:solidFill>
                  <a:schemeClr val="bg2">
                    <a:lumMod val="25000"/>
                  </a:schemeClr>
                </a:solidFill>
              </a:rPr>
              <a:t>People</a:t>
            </a:r>
          </a:p>
        </p:txBody>
      </p:sp>
      <p:sp>
        <p:nvSpPr>
          <p:cNvPr id="8" name="ZoneTexte 7">
            <a:extLst>
              <a:ext uri="{FF2B5EF4-FFF2-40B4-BE49-F238E27FC236}">
                <a16:creationId xmlns:a16="http://schemas.microsoft.com/office/drawing/2014/main" id="{68639DBB-18F6-0083-34A6-89171AAD7F41}"/>
              </a:ext>
            </a:extLst>
          </p:cNvPr>
          <p:cNvSpPr txBox="1"/>
          <p:nvPr/>
        </p:nvSpPr>
        <p:spPr>
          <a:xfrm>
            <a:off x="6956390" y="3484589"/>
            <a:ext cx="1712007" cy="646331"/>
          </a:xfrm>
          <a:prstGeom prst="rect">
            <a:avLst/>
          </a:prstGeom>
          <a:noFill/>
        </p:spPr>
        <p:txBody>
          <a:bodyPr wrap="none" rtlCol="0">
            <a:spAutoFit/>
          </a:bodyPr>
          <a:lstStyle/>
          <a:p>
            <a:r>
              <a:rPr lang="fr-FR" sz="3600" dirty="0">
                <a:solidFill>
                  <a:schemeClr val="bg2">
                    <a:lumMod val="25000"/>
                  </a:schemeClr>
                </a:solidFill>
              </a:rPr>
              <a:t>Process</a:t>
            </a:r>
          </a:p>
        </p:txBody>
      </p:sp>
      <p:sp>
        <p:nvSpPr>
          <p:cNvPr id="13" name="ZoneTexte 12">
            <a:extLst>
              <a:ext uri="{FF2B5EF4-FFF2-40B4-BE49-F238E27FC236}">
                <a16:creationId xmlns:a16="http://schemas.microsoft.com/office/drawing/2014/main" id="{BEE09E3C-29A5-3692-94C1-4A279BCC462B}"/>
              </a:ext>
            </a:extLst>
          </p:cNvPr>
          <p:cNvSpPr txBox="1"/>
          <p:nvPr/>
        </p:nvSpPr>
        <p:spPr>
          <a:xfrm>
            <a:off x="3742361" y="3030969"/>
            <a:ext cx="1228220" cy="1754326"/>
          </a:xfrm>
          <a:prstGeom prst="rect">
            <a:avLst/>
          </a:prstGeom>
          <a:noFill/>
        </p:spPr>
        <p:txBody>
          <a:bodyPr wrap="none" rtlCol="0">
            <a:spAutoFit/>
          </a:bodyPr>
          <a:lstStyle/>
          <a:p>
            <a:pPr algn="ctr"/>
            <a:r>
              <a:rPr lang="fr-FR" sz="3600" dirty="0">
                <a:solidFill>
                  <a:schemeClr val="bg2">
                    <a:lumMod val="25000"/>
                  </a:schemeClr>
                </a:solidFill>
              </a:rPr>
              <a:t>Tech </a:t>
            </a:r>
          </a:p>
          <a:p>
            <a:pPr algn="ctr"/>
            <a:r>
              <a:rPr lang="fr-FR" sz="3600" dirty="0">
                <a:solidFill>
                  <a:schemeClr val="bg2">
                    <a:lumMod val="25000"/>
                  </a:schemeClr>
                </a:solidFill>
              </a:rPr>
              <a:t>&amp;</a:t>
            </a:r>
          </a:p>
          <a:p>
            <a:pPr algn="ctr"/>
            <a:r>
              <a:rPr lang="fr-FR" sz="3600" dirty="0">
                <a:solidFill>
                  <a:schemeClr val="bg2">
                    <a:lumMod val="25000"/>
                  </a:schemeClr>
                </a:solidFill>
              </a:rPr>
              <a:t> Data</a:t>
            </a:r>
          </a:p>
        </p:txBody>
      </p:sp>
      <p:sp>
        <p:nvSpPr>
          <p:cNvPr id="14" name="ZoneTexte 13">
            <a:extLst>
              <a:ext uri="{FF2B5EF4-FFF2-40B4-BE49-F238E27FC236}">
                <a16:creationId xmlns:a16="http://schemas.microsoft.com/office/drawing/2014/main" id="{C1A50DBE-4F4C-867A-759E-87F7B33760F7}"/>
              </a:ext>
            </a:extLst>
          </p:cNvPr>
          <p:cNvSpPr txBox="1"/>
          <p:nvPr/>
        </p:nvSpPr>
        <p:spPr>
          <a:xfrm>
            <a:off x="5755796" y="2517247"/>
            <a:ext cx="938077" cy="1200329"/>
          </a:xfrm>
          <a:prstGeom prst="rect">
            <a:avLst/>
          </a:prstGeom>
          <a:noFill/>
        </p:spPr>
        <p:txBody>
          <a:bodyPr wrap="none" rtlCol="0">
            <a:spAutoFit/>
          </a:bodyPr>
          <a:lstStyle/>
          <a:p>
            <a:pPr algn="ctr"/>
            <a:r>
              <a:rPr lang="fr-FR" sz="3600" dirty="0">
                <a:solidFill>
                  <a:schemeClr val="bg1"/>
                </a:solidFill>
              </a:rPr>
              <a:t>ML</a:t>
            </a:r>
            <a:br>
              <a:rPr lang="fr-FR" sz="3600" dirty="0">
                <a:solidFill>
                  <a:schemeClr val="bg1"/>
                </a:solidFill>
              </a:rPr>
            </a:br>
            <a:r>
              <a:rPr lang="fr-FR" sz="3600" dirty="0">
                <a:solidFill>
                  <a:schemeClr val="bg1"/>
                </a:solidFill>
              </a:rPr>
              <a:t>Ops</a:t>
            </a:r>
          </a:p>
        </p:txBody>
      </p:sp>
      <p:sp>
        <p:nvSpPr>
          <p:cNvPr id="15" name="ZoneTexte 14">
            <a:extLst>
              <a:ext uri="{FF2B5EF4-FFF2-40B4-BE49-F238E27FC236}">
                <a16:creationId xmlns:a16="http://schemas.microsoft.com/office/drawing/2014/main" id="{F0170320-3306-B15F-B669-CF4D58C2F1C7}"/>
              </a:ext>
            </a:extLst>
          </p:cNvPr>
          <p:cNvSpPr txBox="1"/>
          <p:nvPr/>
        </p:nvSpPr>
        <p:spPr>
          <a:xfrm rot="20082202">
            <a:off x="6554110" y="2395752"/>
            <a:ext cx="1475083" cy="369332"/>
          </a:xfrm>
          <a:prstGeom prst="rect">
            <a:avLst/>
          </a:prstGeom>
          <a:noFill/>
        </p:spPr>
        <p:txBody>
          <a:bodyPr wrap="none" rtlCol="0">
            <a:spAutoFit/>
          </a:bodyPr>
          <a:lstStyle/>
          <a:p>
            <a:pPr algn="ctr"/>
            <a:r>
              <a:rPr lang="fr-FR" dirty="0">
                <a:solidFill>
                  <a:schemeClr val="bg1"/>
                </a:solidFill>
              </a:rPr>
              <a:t>Collaboration</a:t>
            </a:r>
          </a:p>
        </p:txBody>
      </p:sp>
      <p:sp>
        <p:nvSpPr>
          <p:cNvPr id="16" name="ZoneTexte 15">
            <a:extLst>
              <a:ext uri="{FF2B5EF4-FFF2-40B4-BE49-F238E27FC236}">
                <a16:creationId xmlns:a16="http://schemas.microsoft.com/office/drawing/2014/main" id="{F21C5011-EC89-64E1-1CF5-D7E2314A9736}"/>
              </a:ext>
            </a:extLst>
          </p:cNvPr>
          <p:cNvSpPr txBox="1"/>
          <p:nvPr/>
        </p:nvSpPr>
        <p:spPr>
          <a:xfrm rot="1550304">
            <a:off x="4777082" y="2523473"/>
            <a:ext cx="863570" cy="369332"/>
          </a:xfrm>
          <a:prstGeom prst="rect">
            <a:avLst/>
          </a:prstGeom>
          <a:noFill/>
        </p:spPr>
        <p:txBody>
          <a:bodyPr wrap="none" rtlCol="0">
            <a:spAutoFit/>
          </a:bodyPr>
          <a:lstStyle/>
          <a:p>
            <a:pPr algn="ctr"/>
            <a:r>
              <a:rPr lang="fr-FR" dirty="0">
                <a:solidFill>
                  <a:schemeClr val="bg1"/>
                </a:solidFill>
              </a:rPr>
              <a:t>Master</a:t>
            </a:r>
          </a:p>
        </p:txBody>
      </p:sp>
      <p:sp>
        <p:nvSpPr>
          <p:cNvPr id="17" name="ZoneTexte 16">
            <a:extLst>
              <a:ext uri="{FF2B5EF4-FFF2-40B4-BE49-F238E27FC236}">
                <a16:creationId xmlns:a16="http://schemas.microsoft.com/office/drawing/2014/main" id="{D8CB087F-8692-9A5D-001D-56A4007D3CFF}"/>
              </a:ext>
            </a:extLst>
          </p:cNvPr>
          <p:cNvSpPr txBox="1"/>
          <p:nvPr/>
        </p:nvSpPr>
        <p:spPr>
          <a:xfrm rot="16200000">
            <a:off x="5555617" y="4183793"/>
            <a:ext cx="1301764" cy="369332"/>
          </a:xfrm>
          <a:prstGeom prst="rect">
            <a:avLst/>
          </a:prstGeom>
          <a:noFill/>
        </p:spPr>
        <p:txBody>
          <a:bodyPr wrap="square" rtlCol="0">
            <a:spAutoFit/>
          </a:bodyPr>
          <a:lstStyle/>
          <a:p>
            <a:pPr algn="ctr"/>
            <a:r>
              <a:rPr lang="fr-FR" dirty="0">
                <a:solidFill>
                  <a:schemeClr val="bg1"/>
                </a:solidFill>
              </a:rPr>
              <a:t>Automation</a:t>
            </a:r>
          </a:p>
        </p:txBody>
      </p:sp>
      <p:sp>
        <p:nvSpPr>
          <p:cNvPr id="18" name="Rectangle 17">
            <a:extLst>
              <a:ext uri="{FF2B5EF4-FFF2-40B4-BE49-F238E27FC236}">
                <a16:creationId xmlns:a16="http://schemas.microsoft.com/office/drawing/2014/main" id="{155B487E-4457-1EAC-97F0-0C98EF259F59}"/>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0" name="ZoneTexte 19">
            <a:extLst>
              <a:ext uri="{FF2B5EF4-FFF2-40B4-BE49-F238E27FC236}">
                <a16:creationId xmlns:a16="http://schemas.microsoft.com/office/drawing/2014/main" id="{9AC1917D-9489-08C1-13C9-0BDCC4152C41}"/>
              </a:ext>
            </a:extLst>
          </p:cNvPr>
          <p:cNvSpPr txBox="1"/>
          <p:nvPr/>
        </p:nvSpPr>
        <p:spPr>
          <a:xfrm>
            <a:off x="5222303" y="1616666"/>
            <a:ext cx="2163541" cy="338554"/>
          </a:xfrm>
          <a:prstGeom prst="rect">
            <a:avLst/>
          </a:prstGeom>
          <a:noFill/>
        </p:spPr>
        <p:txBody>
          <a:bodyPr wrap="none" rtlCol="0">
            <a:spAutoFit/>
          </a:bodyPr>
          <a:lstStyle/>
          <a:p>
            <a:r>
              <a:rPr lang="fr-FR" sz="1600" dirty="0">
                <a:solidFill>
                  <a:schemeClr val="bg2">
                    <a:lumMod val="25000"/>
                  </a:schemeClr>
                </a:solidFill>
              </a:rPr>
              <a:t>Cross </a:t>
            </a:r>
            <a:r>
              <a:rPr lang="fr-FR" sz="1600" dirty="0" err="1">
                <a:solidFill>
                  <a:schemeClr val="bg2">
                    <a:lumMod val="25000"/>
                  </a:schemeClr>
                </a:solidFill>
              </a:rPr>
              <a:t>functional</a:t>
            </a:r>
            <a:r>
              <a:rPr lang="fr-FR" sz="1600" dirty="0">
                <a:solidFill>
                  <a:schemeClr val="bg2">
                    <a:lumMod val="25000"/>
                  </a:schemeClr>
                </a:solidFill>
              </a:rPr>
              <a:t> teams</a:t>
            </a:r>
          </a:p>
        </p:txBody>
      </p:sp>
    </p:spTree>
    <p:extLst>
      <p:ext uri="{BB962C8B-B14F-4D97-AF65-F5344CB8AC3E}">
        <p14:creationId xmlns:p14="http://schemas.microsoft.com/office/powerpoint/2010/main" val="254099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4" name="Espace réservé du contenu 3">
            <a:extLst>
              <a:ext uri="{FF2B5EF4-FFF2-40B4-BE49-F238E27FC236}">
                <a16:creationId xmlns:a16="http://schemas.microsoft.com/office/drawing/2014/main" id="{CED525E0-828E-35DA-6DFE-63519A37E411}"/>
              </a:ext>
            </a:extLst>
          </p:cNvPr>
          <p:cNvSpPr>
            <a:spLocks noGrp="1"/>
          </p:cNvSpPr>
          <p:nvPr>
            <p:ph idx="1"/>
          </p:nvPr>
        </p:nvSpPr>
        <p:spPr/>
        <p:txBody>
          <a:bodyPr/>
          <a:lstStyle/>
          <a:p>
            <a:endParaRPr lang="fr-FR"/>
          </a:p>
        </p:txBody>
      </p:sp>
      <p:pic>
        <p:nvPicPr>
          <p:cNvPr id="8" name="Picture 2" descr="Un vieux réparateur de vélo sur une piste de vélo (une arène) avec une pompe a vélo dans la main">
            <a:extLst>
              <a:ext uri="{FF2B5EF4-FFF2-40B4-BE49-F238E27FC236}">
                <a16:creationId xmlns:a16="http://schemas.microsoft.com/office/drawing/2014/main" id="{C52FCF84-2284-5176-5B05-42C1753FF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338" y="1453661"/>
            <a:ext cx="3193426" cy="31934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 mécanicien qui répare le capot d'une voiture rouge abimé dans une prairie">
            <a:extLst>
              <a:ext uri="{FF2B5EF4-FFF2-40B4-BE49-F238E27FC236}">
                <a16:creationId xmlns:a16="http://schemas.microsoft.com/office/drawing/2014/main" id="{4193BBF9-62DF-B3F8-79A7-A223DCC54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644" y="1453661"/>
            <a:ext cx="3193427" cy="31934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ne femme habillé en scientifique qui construit un énorme moteur d'avion.">
            <a:extLst>
              <a:ext uri="{FF2B5EF4-FFF2-40B4-BE49-F238E27FC236}">
                <a16:creationId xmlns:a16="http://schemas.microsoft.com/office/drawing/2014/main" id="{C620F12D-C9A9-D531-C2D7-C405B95F7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950" y="1453662"/>
            <a:ext cx="3193427" cy="319342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87D9D65-9152-2B76-D7A9-819B32B5F0BA}"/>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526584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7">
            <a:extLst>
              <a:ext uri="{FF2B5EF4-FFF2-40B4-BE49-F238E27FC236}">
                <a16:creationId xmlns:a16="http://schemas.microsoft.com/office/drawing/2014/main" id="{3AF58D9A-2EDA-0701-457F-07CEEAF0734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730072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highlight>
                  <a:srgbClr val="FFFF00"/>
                </a:highlight>
              </a:rPr>
              <a:t>Share same objectives</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509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highlight>
                  <a:srgbClr val="FFFF00"/>
                </a:highlight>
              </a:rPr>
              <a:t>Use Agile methods</a:t>
            </a:r>
            <a:endParaRPr lang="en-US" sz="4400" u="sng" dirty="0">
              <a:highlight>
                <a:srgbClr val="FFFF00"/>
              </a:highlight>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8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t>Use Agile methods</a:t>
            </a:r>
            <a:endParaRPr lang="en-US" sz="4400" u="sng" dirty="0"/>
          </a:p>
          <a:p>
            <a:pPr marL="1062990" lvl="1" indent="-742950">
              <a:lnSpc>
                <a:spcPct val="100000"/>
              </a:lnSpc>
              <a:buFont typeface="+mj-lt"/>
              <a:buAutoNum type="arabicPeriod"/>
            </a:pPr>
            <a:r>
              <a:rPr lang="en-US" sz="4400" dirty="0">
                <a:highlight>
                  <a:srgbClr val="FFFF00"/>
                </a:highlight>
              </a:rPr>
              <a:t>Use a </a:t>
            </a:r>
            <a:r>
              <a:rPr lang="en-US" sz="4400" dirty="0" err="1">
                <a:highlight>
                  <a:srgbClr val="FFFF00"/>
                </a:highlight>
              </a:rPr>
              <a:t>monorepository</a:t>
            </a:r>
            <a:r>
              <a:rPr lang="en-US" sz="4400" dirty="0">
                <a:highlight>
                  <a:srgbClr val="FFFF00"/>
                </a:highlight>
              </a:rPr>
              <a:t> GIT</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74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1702434" y="553285"/>
            <a:ext cx="4935977" cy="4935977"/>
          </a:xfrm>
          <a:prstGeom prst="rect">
            <a:avLst/>
          </a:prstGeom>
        </p:spPr>
      </p:pic>
      <p:sp>
        <p:nvSpPr>
          <p:cNvPr id="8" name="Espace réservé du contenu 7">
            <a:extLst>
              <a:ext uri="{FF2B5EF4-FFF2-40B4-BE49-F238E27FC236}">
                <a16:creationId xmlns:a16="http://schemas.microsoft.com/office/drawing/2014/main" id="{855F2B8A-16D4-C375-3E77-5394B2109AE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035993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highlight>
                  <a:srgbClr val="FFFF00"/>
                </a:highlight>
              </a:rPr>
              <a:t>Industrialize labelling </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4117995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highlight>
                  <a:srgbClr val="FFFF00"/>
                </a:highlight>
              </a:rPr>
              <a:t>Setup feedback loop</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034796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highlight>
                  <a:srgbClr val="FFFF00"/>
                </a:highlight>
              </a:rPr>
              <a:t>Find labelling tool</a:t>
            </a: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117765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t>Find labelling tool</a:t>
            </a:r>
          </a:p>
          <a:p>
            <a:pPr marL="1062990" lvl="1" indent="-742950">
              <a:lnSpc>
                <a:spcPct val="100000"/>
              </a:lnSpc>
              <a:buFont typeface="+mj-lt"/>
              <a:buAutoNum type="arabicPeriod"/>
            </a:pPr>
            <a:r>
              <a:rPr lang="en-US" sz="4000" dirty="0">
                <a:highlight>
                  <a:srgbClr val="FFFF00"/>
                </a:highlight>
              </a:rPr>
              <a:t>Visualize data</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3729526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2287AF7-217B-4CC2-7914-A8A688F5C51D}"/>
              </a:ext>
            </a:extLst>
          </p:cNvPr>
          <p:cNvSpPr/>
          <p:nvPr/>
        </p:nvSpPr>
        <p:spPr>
          <a:xfrm>
            <a:off x="6400800" y="1"/>
            <a:ext cx="5791199" cy="6407244"/>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6936392" y="604562"/>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15200" y="3284507"/>
            <a:ext cx="4994029" cy="1754326"/>
          </a:xfrm>
          <a:prstGeom prst="rect">
            <a:avLst/>
          </a:prstGeom>
          <a:noFill/>
        </p:spPr>
        <p:txBody>
          <a:bodyPr wrap="square">
            <a:spAutoFit/>
          </a:bodyPr>
          <a:lstStyle/>
          <a:p>
            <a:r>
              <a:rPr lang="en-US" sz="5400" dirty="0">
                <a:solidFill>
                  <a:schemeClr val="bg1"/>
                </a:solidFill>
              </a:rPr>
              <a:t>3) Focus on Users needs</a:t>
            </a:r>
            <a:endParaRPr lang="fr-FR" sz="5400" dirty="0">
              <a:solidFill>
                <a:schemeClr val="bg1"/>
              </a:solidFill>
            </a:endParaRPr>
          </a:p>
        </p:txBody>
      </p:sp>
      <p:sp>
        <p:nvSpPr>
          <p:cNvPr id="10" name="Rectangle 9">
            <a:extLst>
              <a:ext uri="{FF2B5EF4-FFF2-40B4-BE49-F238E27FC236}">
                <a16:creationId xmlns:a16="http://schemas.microsoft.com/office/drawing/2014/main" id="{EFDF9117-DAAF-A63D-9A64-8CD4911A56F4}"/>
              </a:ext>
            </a:extLst>
          </p:cNvPr>
          <p:cNvSpPr/>
          <p:nvPr/>
        </p:nvSpPr>
        <p:spPr>
          <a:xfrm>
            <a:off x="117229" y="6424945"/>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4" name="Image 13">
            <a:extLst>
              <a:ext uri="{FF2B5EF4-FFF2-40B4-BE49-F238E27FC236}">
                <a16:creationId xmlns:a16="http://schemas.microsoft.com/office/drawing/2014/main" id="{18FDD4AE-1F77-DFA2-B372-5FF13C8E551A}"/>
              </a:ext>
            </a:extLst>
          </p:cNvPr>
          <p:cNvPicPr>
            <a:picLocks noChangeAspect="1"/>
          </p:cNvPicPr>
          <p:nvPr/>
        </p:nvPicPr>
        <p:blipFill>
          <a:blip r:embed="rId3"/>
          <a:stretch>
            <a:fillRect/>
          </a:stretch>
        </p:blipFill>
        <p:spPr>
          <a:xfrm>
            <a:off x="-6443" y="1"/>
            <a:ext cx="6407244" cy="6407244"/>
          </a:xfrm>
          <a:prstGeom prst="rect">
            <a:avLst/>
          </a:prstGeom>
        </p:spPr>
      </p:pic>
    </p:spTree>
    <p:extLst>
      <p:ext uri="{BB962C8B-B14F-4D97-AF65-F5344CB8AC3E}">
        <p14:creationId xmlns:p14="http://schemas.microsoft.com/office/powerpoint/2010/main" val="42900092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148861" y="251941"/>
            <a:ext cx="4665785" cy="4665785"/>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2031756" y="5006060"/>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
        <p:nvSpPr>
          <p:cNvPr id="10" name="Espace réservé du contenu 9">
            <a:extLst>
              <a:ext uri="{FF2B5EF4-FFF2-40B4-BE49-F238E27FC236}">
                <a16:creationId xmlns:a16="http://schemas.microsoft.com/office/drawing/2014/main" id="{3F6440CA-AC40-5446-555E-E1F6407CC3B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500846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3"/>
            <a:ext cx="6062870" cy="1133435"/>
          </a:xfrm>
        </p:spPr>
        <p:txBody>
          <a:bodyPr>
            <a:normAutofit fontScale="92500" lnSpcReduction="20000"/>
          </a:bodyPr>
          <a:lstStyle/>
          <a:p>
            <a:pPr marL="1062990" lvl="1" indent="-742950">
              <a:lnSpc>
                <a:spcPct val="100000"/>
              </a:lnSpc>
              <a:buFont typeface="+mj-lt"/>
              <a:buAutoNum type="arabicPeriod"/>
            </a:pPr>
            <a:r>
              <a:rPr lang="en-US" sz="4400" dirty="0">
                <a:highlight>
                  <a:srgbClr val="FFFF00"/>
                </a:highlight>
              </a:rPr>
              <a:t>Use Dev, Ops Data best practices</a:t>
            </a: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3631028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2"/>
            <a:ext cx="6062870" cy="2510927"/>
          </a:xfrm>
        </p:spPr>
        <p:txBody>
          <a:bodyPr>
            <a:normAutofit fontScale="85000" lnSpcReduction="20000"/>
          </a:bodyPr>
          <a:lstStyle/>
          <a:p>
            <a:pPr marL="1062990" lvl="1" indent="-742950">
              <a:lnSpc>
                <a:spcPct val="100000"/>
              </a:lnSpc>
              <a:buFont typeface="+mj-lt"/>
              <a:buAutoNum type="arabicPeriod"/>
            </a:pPr>
            <a:r>
              <a:rPr lang="en-US" sz="4400" dirty="0"/>
              <a:t>Use Dev, Ops Data best practices</a:t>
            </a:r>
          </a:p>
          <a:p>
            <a:pPr marL="1062990" lvl="1" indent="-742950">
              <a:lnSpc>
                <a:spcPct val="100000"/>
              </a:lnSpc>
              <a:buFont typeface="+mj-lt"/>
              <a:buAutoNum type="arabicPeriod"/>
            </a:pPr>
            <a:r>
              <a:rPr lang="en-US" sz="4400" dirty="0">
                <a:highlight>
                  <a:srgbClr val="FFFF00"/>
                </a:highlight>
              </a:rPr>
              <a:t>Build a platform where everyone can work together</a:t>
            </a:r>
          </a:p>
          <a:p>
            <a:pPr marL="1062990" lvl="1" indent="-742950">
              <a:lnSpc>
                <a:spcPct val="100000"/>
              </a:lnSpc>
              <a:buFont typeface="+mj-lt"/>
              <a:buAutoNum type="arabicPeriod"/>
            </a:pP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1545401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193BA860-37FD-8F8A-0C4E-CDD2745B82FE}"/>
              </a:ext>
            </a:extLst>
          </p:cNvPr>
          <p:cNvPicPr>
            <a:picLocks noChangeAspect="1"/>
          </p:cNvPicPr>
          <p:nvPr/>
        </p:nvPicPr>
        <p:blipFill>
          <a:blip r:embed="rId3"/>
          <a:stretch>
            <a:fillRect/>
          </a:stretch>
        </p:blipFill>
        <p:spPr>
          <a:xfrm>
            <a:off x="3886723" y="-10127"/>
            <a:ext cx="6655415" cy="6655415"/>
          </a:xfrm>
          <a:prstGeom prst="rect">
            <a:avLst/>
          </a:prstGeom>
        </p:spPr>
      </p:pic>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0" y="-1"/>
            <a:ext cx="3886723" cy="6432575"/>
          </a:xfrm>
          <a:solidFill>
            <a:schemeClr val="tx1"/>
          </a:solidFill>
        </p:spPr>
        <p:txBody>
          <a:bodyPr>
            <a:normAutofit/>
          </a:bodyPr>
          <a:lstStyle/>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r>
              <a:rPr lang="en-US" sz="3200" dirty="0">
                <a:solidFill>
                  <a:schemeClr val="bg1"/>
                </a:solidFill>
              </a:rPr>
              <a:t>Logs</a:t>
            </a:r>
          </a:p>
          <a:p>
            <a:pPr marL="1062990" lvl="1" indent="-742950">
              <a:lnSpc>
                <a:spcPct val="100000"/>
              </a:lnSpc>
              <a:buFont typeface="+mj-lt"/>
              <a:buAutoNum type="arabicPeriod"/>
            </a:pPr>
            <a:r>
              <a:rPr lang="en-US" sz="3200" dirty="0">
                <a:solidFill>
                  <a:schemeClr val="bg1"/>
                </a:solidFill>
              </a:rPr>
              <a:t>Infrastructure</a:t>
            </a:r>
          </a:p>
          <a:p>
            <a:pPr marL="1062990" lvl="1" indent="-742950">
              <a:lnSpc>
                <a:spcPct val="100000"/>
              </a:lnSpc>
              <a:buFont typeface="+mj-lt"/>
              <a:buAutoNum type="arabicPeriod"/>
            </a:pPr>
            <a:r>
              <a:rPr lang="en-US" sz="3200" dirty="0">
                <a:solidFill>
                  <a:schemeClr val="bg1"/>
                </a:solidFill>
              </a:rPr>
              <a:t>Business</a:t>
            </a:r>
          </a:p>
          <a:p>
            <a:pPr marL="1062990" lvl="1" indent="-742950">
              <a:lnSpc>
                <a:spcPct val="100000"/>
              </a:lnSpc>
              <a:buFont typeface="+mj-lt"/>
              <a:buAutoNum type="arabicPeriod"/>
            </a:pPr>
            <a:r>
              <a:rPr lang="en-US" sz="3200" dirty="0">
                <a:solidFill>
                  <a:schemeClr val="bg1"/>
                </a:solidFill>
              </a:rPr>
              <a:t>Drift</a:t>
            </a:r>
          </a:p>
          <a:p>
            <a:pPr marL="1062990" lvl="1" indent="-742950">
              <a:lnSpc>
                <a:spcPct val="100000"/>
              </a:lnSpc>
              <a:buFont typeface="+mj-lt"/>
              <a:buAutoNum type="arabicPeriod"/>
            </a:pPr>
            <a:r>
              <a:rPr lang="en-US" sz="3200" dirty="0">
                <a:solidFill>
                  <a:schemeClr val="bg1"/>
                </a:solidFill>
              </a:rPr>
              <a:t>Cost</a:t>
            </a:r>
          </a:p>
          <a:p>
            <a:endParaRPr lang="en-US" sz="3600" dirty="0">
              <a:solidFill>
                <a:schemeClr val="bg1"/>
              </a:solidFill>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440615" y="1"/>
            <a:ext cx="3751385"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792307" y="3090282"/>
            <a:ext cx="3240231" cy="1446550"/>
          </a:xfrm>
          <a:prstGeom prst="rect">
            <a:avLst/>
          </a:prstGeom>
          <a:noFill/>
        </p:spPr>
        <p:txBody>
          <a:bodyPr wrap="square">
            <a:spAutoFit/>
          </a:bodyPr>
          <a:lstStyle/>
          <a:p>
            <a:r>
              <a:rPr lang="en-US" sz="4400" dirty="0">
                <a:solidFill>
                  <a:schemeClr val="bg1"/>
                </a:solidFill>
              </a:rPr>
              <a:t>5) Setup Monitoring</a:t>
            </a:r>
            <a:endParaRPr lang="fr-FR" sz="4400" dirty="0">
              <a:solidFill>
                <a:schemeClr val="bg1"/>
              </a:solidFill>
            </a:endParaRPr>
          </a:p>
        </p:txBody>
      </p:sp>
    </p:spTree>
    <p:extLst>
      <p:ext uri="{BB962C8B-B14F-4D97-AF65-F5344CB8AC3E}">
        <p14:creationId xmlns:p14="http://schemas.microsoft.com/office/powerpoint/2010/main" val="4144197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6653295" y="1853305"/>
            <a:ext cx="3544405" cy="3539430"/>
          </a:xfrm>
          <a:prstGeom prst="rect">
            <a:avLst/>
          </a:prstGeom>
          <a:noFill/>
        </p:spPr>
        <p:txBody>
          <a:bodyPr wrap="square">
            <a:spAutoFit/>
          </a:bodyPr>
          <a:lstStyle/>
          <a:p>
            <a:r>
              <a:rPr lang="fr-FR" sz="3200" dirty="0">
                <a:hlinkClick r:id="rId3"/>
              </a:rPr>
              <a:t>Dailyclean</a:t>
            </a:r>
            <a:endParaRPr lang="fr-FR" sz="3200" dirty="0"/>
          </a:p>
          <a:p>
            <a:pPr marL="571500" indent="-571500">
              <a:buFont typeface="Arial" panose="020B0604020202020204" pitchFamily="34" charset="0"/>
              <a:buChar char="•"/>
            </a:pPr>
            <a:endParaRPr lang="fr-FR" sz="3200" dirty="0"/>
          </a:p>
          <a:p>
            <a:r>
              <a:rPr lang="fr-FR" sz="3200" dirty="0">
                <a:hlinkClick r:id="rId4"/>
              </a:rPr>
              <a:t>Ecotag</a:t>
            </a:r>
            <a:r>
              <a:rPr lang="fr-FR" sz="3200" dirty="0"/>
              <a:t> </a:t>
            </a:r>
          </a:p>
          <a:p>
            <a:pPr marL="571500" indent="-571500">
              <a:buFont typeface="Arial" panose="020B0604020202020204" pitchFamily="34" charset="0"/>
              <a:buChar char="•"/>
            </a:pPr>
            <a:endParaRPr lang="fr-FR" sz="3200" dirty="0"/>
          </a:p>
          <a:p>
            <a:r>
              <a:rPr lang="fr-FR" sz="3200" dirty="0" err="1">
                <a:hlinkClick r:id="rId5"/>
              </a:rPr>
              <a:t>SlimFaaS</a:t>
            </a:r>
            <a:endParaRPr lang="fr-FR" sz="3200" dirty="0"/>
          </a:p>
          <a:p>
            <a:pPr marL="571500" indent="-571500">
              <a:buFont typeface="Arial" panose="020B0604020202020204" pitchFamily="34" charset="0"/>
              <a:buChar char="•"/>
            </a:pPr>
            <a:endParaRPr lang="fr-FR" sz="3200" dirty="0"/>
          </a:p>
          <a:p>
            <a:r>
              <a:rPr lang="fr-FR" sz="3200" dirty="0">
                <a:hlinkClick r:id="rId6"/>
              </a:rPr>
              <a:t>SlightCapture</a:t>
            </a:r>
            <a:endParaRPr lang="fr-FR" sz="3200" dirty="0"/>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3">
            <a:extLst>
              <a:ext uri="{FF2B5EF4-FFF2-40B4-BE49-F238E27FC236}">
                <a16:creationId xmlns:a16="http://schemas.microsoft.com/office/drawing/2014/main" id="{34319C1D-118B-919E-6AC8-5C8F03166CA1}"/>
              </a:ext>
            </a:extLst>
          </p:cNvPr>
          <p:cNvSpPr>
            <a:spLocks noGrp="1"/>
          </p:cNvSpPr>
          <p:nvPr>
            <p:ph type="title"/>
          </p:nvPr>
        </p:nvSpPr>
        <p:spPr/>
        <p:txBody>
          <a:bodyPr/>
          <a:lstStyle/>
          <a:p>
            <a:endParaRPr lang="fr-FR"/>
          </a:p>
        </p:txBody>
      </p:sp>
      <p:sp>
        <p:nvSpPr>
          <p:cNvPr id="6" name="Rectangle 5">
            <a:extLst>
              <a:ext uri="{FF2B5EF4-FFF2-40B4-BE49-F238E27FC236}">
                <a16:creationId xmlns:a16="http://schemas.microsoft.com/office/drawing/2014/main" id="{524B6301-EC49-2142-5A74-704D6F21848E}"/>
              </a:ext>
            </a:extLst>
          </p:cNvPr>
          <p:cNvSpPr/>
          <p:nvPr/>
        </p:nvSpPr>
        <p:spPr>
          <a:xfrm>
            <a:off x="9214338" y="1"/>
            <a:ext cx="297766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E69E6861-3B51-BF91-4F13-159768CCD109}"/>
              </a:ext>
            </a:extLst>
          </p:cNvPr>
          <p:cNvSpPr/>
          <p:nvPr/>
        </p:nvSpPr>
        <p:spPr>
          <a:xfrm rot="21076959">
            <a:off x="9348512" y="350183"/>
            <a:ext cx="2551219" cy="1152940"/>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Recipes for success</a:t>
            </a:r>
          </a:p>
        </p:txBody>
      </p:sp>
      <p:sp>
        <p:nvSpPr>
          <p:cNvPr id="8" name="ZoneTexte 7">
            <a:extLst>
              <a:ext uri="{FF2B5EF4-FFF2-40B4-BE49-F238E27FC236}">
                <a16:creationId xmlns:a16="http://schemas.microsoft.com/office/drawing/2014/main" id="{7789BE0A-7A8D-64F8-1796-7A62A1700515}"/>
              </a:ext>
            </a:extLst>
          </p:cNvPr>
          <p:cNvSpPr txBox="1"/>
          <p:nvPr/>
        </p:nvSpPr>
        <p:spPr>
          <a:xfrm>
            <a:off x="9378461" y="2328404"/>
            <a:ext cx="2618907" cy="2308324"/>
          </a:xfrm>
          <a:prstGeom prst="rect">
            <a:avLst/>
          </a:prstGeom>
          <a:noFill/>
        </p:spPr>
        <p:txBody>
          <a:bodyPr wrap="square">
            <a:spAutoFit/>
          </a:bodyPr>
          <a:lstStyle/>
          <a:p>
            <a:r>
              <a:rPr lang="en-US" sz="4800" dirty="0">
                <a:solidFill>
                  <a:schemeClr val="bg1"/>
                </a:solidFill>
              </a:rPr>
              <a:t>6) Open your </a:t>
            </a:r>
            <a:r>
              <a:rPr lang="en-US" sz="4800" dirty="0" err="1">
                <a:solidFill>
                  <a:schemeClr val="bg1"/>
                </a:solidFill>
              </a:rPr>
              <a:t>mindeset</a:t>
            </a:r>
            <a:endParaRPr lang="fr-FR" sz="4800" dirty="0">
              <a:solidFill>
                <a:schemeClr val="bg1"/>
              </a:solidFill>
            </a:endParaRPr>
          </a:p>
        </p:txBody>
      </p:sp>
      <p:pic>
        <p:nvPicPr>
          <p:cNvPr id="10" name="Image 9">
            <a:extLst>
              <a:ext uri="{FF2B5EF4-FFF2-40B4-BE49-F238E27FC236}">
                <a16:creationId xmlns:a16="http://schemas.microsoft.com/office/drawing/2014/main" id="{2A4F716B-16A1-E4A0-0E03-98F168A9018F}"/>
              </a:ext>
            </a:extLst>
          </p:cNvPr>
          <p:cNvPicPr>
            <a:picLocks noChangeAspect="1"/>
          </p:cNvPicPr>
          <p:nvPr/>
        </p:nvPicPr>
        <p:blipFill>
          <a:blip r:embed="rId7"/>
          <a:stretch>
            <a:fillRect/>
          </a:stretch>
        </p:blipFill>
        <p:spPr>
          <a:xfrm>
            <a:off x="0" y="0"/>
            <a:ext cx="6432575" cy="6432575"/>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4BA4100D-3EB4-9385-8B21-152EBB23F57B}"/>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101191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8435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7EBE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1">
            <a:extLst>
              <a:ext uri="{FF2B5EF4-FFF2-40B4-BE49-F238E27FC236}">
                <a16:creationId xmlns:a16="http://schemas.microsoft.com/office/drawing/2014/main" id="{495A2FCB-1FAF-5608-3B6E-A76346ABA8A1}"/>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61889FF3-2579-9C9B-1C9C-65CB44A1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E3C527B-B518-0F00-F027-DAA0D6522205}"/>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7843734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536DC5-4F09-BC2C-F316-E3E60F99CE8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A3CCBD-2620-940B-8865-A7D9F613ABAA}"/>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607FB51-D679-8257-18C8-0C38F8511973}"/>
              </a:ext>
            </a:extLst>
          </p:cNvPr>
          <p:cNvPicPr>
            <a:picLocks noChangeAspect="1"/>
          </p:cNvPicPr>
          <p:nvPr/>
        </p:nvPicPr>
        <p:blipFill>
          <a:blip r:embed="rId2"/>
          <a:stretch>
            <a:fillRect/>
          </a:stretch>
        </p:blipFill>
        <p:spPr>
          <a:xfrm>
            <a:off x="0" y="1333500"/>
            <a:ext cx="12192000" cy="4191000"/>
          </a:xfrm>
          <a:prstGeom prst="rect">
            <a:avLst/>
          </a:prstGeom>
        </p:spPr>
      </p:pic>
    </p:spTree>
    <p:extLst>
      <p:ext uri="{BB962C8B-B14F-4D97-AF65-F5344CB8AC3E}">
        <p14:creationId xmlns:p14="http://schemas.microsoft.com/office/powerpoint/2010/main" val="297289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57509269"/>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27100</TotalTime>
  <Words>10744</Words>
  <Application>Microsoft Office PowerPoint</Application>
  <PresentationFormat>Grand écran</PresentationFormat>
  <Paragraphs>936</Paragraphs>
  <Slides>85</Slides>
  <Notes>80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85</vt:i4>
      </vt:variant>
    </vt:vector>
  </HeadingPairs>
  <TitlesOfParts>
    <vt:vector size="94" baseType="lpstr">
      <vt:lpstr>Arial</vt:lpstr>
      <vt:lpstr>Calibri</vt:lpstr>
      <vt:lpstr>Century Gothic</vt:lpstr>
      <vt:lpstr>Courier New</vt:lpstr>
      <vt:lpstr>Franklin Gothic Book</vt:lpstr>
      <vt:lpstr>Franklin Gothic Medium</vt:lpstr>
      <vt:lpstr>Symbol</vt:lpstr>
      <vt:lpstr>Wingdings</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Do not version code and any data</vt:lpstr>
      <vt:lpstr>8) Let the data drift happen</vt:lpstr>
      <vt:lpstr>9) Focus on statistics and forget the rest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1158</cp:revision>
  <dcterms:created xsi:type="dcterms:W3CDTF">2020-11-18T10:41:47Z</dcterms:created>
  <dcterms:modified xsi:type="dcterms:W3CDTF">2024-01-21T14:23:51Z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